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62.xml"/><Relationship Id="rId2" Type="http://schemas.openxmlformats.org/officeDocument/2006/relationships/tags" Target="../tags/tag4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tags" Target="../tags/tag55.xml"/><Relationship Id="rId12" Type="http://schemas.openxmlformats.org/officeDocument/2006/relationships/tags" Target="../tags/tag54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98.xml"/><Relationship Id="rId35" Type="http://schemas.openxmlformats.org/officeDocument/2006/relationships/tags" Target="../tags/tag97.xml"/><Relationship Id="rId34" Type="http://schemas.openxmlformats.org/officeDocument/2006/relationships/tags" Target="../tags/tag96.xml"/><Relationship Id="rId33" Type="http://schemas.openxmlformats.org/officeDocument/2006/relationships/tags" Target="../tags/tag95.xml"/><Relationship Id="rId32" Type="http://schemas.openxmlformats.org/officeDocument/2006/relationships/tags" Target="../tags/tag94.xml"/><Relationship Id="rId31" Type="http://schemas.openxmlformats.org/officeDocument/2006/relationships/tags" Target="../tags/tag93.xml"/><Relationship Id="rId30" Type="http://schemas.openxmlformats.org/officeDocument/2006/relationships/tags" Target="../tags/tag92.xml"/><Relationship Id="rId3" Type="http://schemas.openxmlformats.org/officeDocument/2006/relationships/tags" Target="../tags/tag65.xml"/><Relationship Id="rId29" Type="http://schemas.openxmlformats.org/officeDocument/2006/relationships/tags" Target="../tags/tag91.xml"/><Relationship Id="rId28" Type="http://schemas.openxmlformats.org/officeDocument/2006/relationships/tags" Target="../tags/tag90.xml"/><Relationship Id="rId27" Type="http://schemas.openxmlformats.org/officeDocument/2006/relationships/tags" Target="../tags/tag89.xml"/><Relationship Id="rId26" Type="http://schemas.openxmlformats.org/officeDocument/2006/relationships/tags" Target="../tags/tag88.xml"/><Relationship Id="rId25" Type="http://schemas.openxmlformats.org/officeDocument/2006/relationships/tags" Target="../tags/tag87.xml"/><Relationship Id="rId24" Type="http://schemas.openxmlformats.org/officeDocument/2006/relationships/tags" Target="../tags/tag86.xml"/><Relationship Id="rId23" Type="http://schemas.openxmlformats.org/officeDocument/2006/relationships/tags" Target="../tags/tag85.xml"/><Relationship Id="rId22" Type="http://schemas.openxmlformats.org/officeDocument/2006/relationships/tags" Target="../tags/tag84.xml"/><Relationship Id="rId21" Type="http://schemas.openxmlformats.org/officeDocument/2006/relationships/tags" Target="../tags/tag83.xml"/><Relationship Id="rId20" Type="http://schemas.openxmlformats.org/officeDocument/2006/relationships/tags" Target="../tags/tag82.xml"/><Relationship Id="rId2" Type="http://schemas.openxmlformats.org/officeDocument/2006/relationships/tags" Target="../tags/tag64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9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14400" y="-1371600"/>
            <a:ext cx="3657600" cy="365760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75520" y="-1645920"/>
            <a:ext cx="4114800" cy="4114800"/>
          </a:xfrm>
          <a:prstGeom prst="ellipse">
            <a:avLst/>
          </a:prstGeom>
          <a:solidFill>
            <a:srgbClr val="FFC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-1097280" y="5669280"/>
            <a:ext cx="3200400" cy="3200400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41280" y="5486400"/>
            <a:ext cx="2926080" cy="2926080"/>
          </a:xfrm>
          <a:prstGeom prst="ellipse">
            <a:avLst/>
          </a:prstGeom>
          <a:solidFill>
            <a:srgbClr val="5BA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011680" y="914400"/>
            <a:ext cx="256032" cy="256032"/>
          </a:xfrm>
          <a:prstGeom prst="ellipse">
            <a:avLst/>
          </a:prstGeom>
          <a:solidFill>
            <a:srgbClr val="B28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686800" y="1188720"/>
            <a:ext cx="201168" cy="201168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743200" y="5760720"/>
            <a:ext cx="228600" cy="228600"/>
          </a:xfrm>
          <a:prstGeom prst="ellipse">
            <a:avLst/>
          </a:prstGeom>
          <a:solidFill>
            <a:srgbClr val="FFC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418320" y="5394960"/>
            <a:ext cx="256032" cy="256032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126480" y="822960"/>
            <a:ext cx="182880" cy="182880"/>
          </a:xfrm>
          <a:prstGeom prst="ellipse">
            <a:avLst/>
          </a:prstGeom>
          <a:solidFill>
            <a:srgbClr val="5BA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182880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4200" b="1">
                <a:solidFill>
                  <a:srgbClr val="3D352E"/>
                </a:solidFill>
                <a:latin typeface="微软雅黑" panose="020B0503020204020204" charset="-122"/>
              </a:rPr>
              <a:t>💡 一个想法，一个小程序</a:t>
            </a:r>
            <a:endParaRPr sz="4200" b="1">
              <a:solidFill>
                <a:srgbClr val="3D352E"/>
              </a:solidFill>
              <a:latin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4200" b="1">
                <a:solidFill>
                  <a:srgbClr val="3D352E"/>
                </a:solidFill>
                <a:latin typeface="微软雅黑" panose="020B0503020204020204" charset="-122"/>
              </a:rPr>
              <a:t>🤖 一场关于 AI 的讨论</a:t>
            </a:r>
            <a:endParaRPr sz="42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23360" y="4206240"/>
            <a:ext cx="4114800" cy="68580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23360" y="4315968"/>
            <a:ext cx="4114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 panose="020B0503020204020204" charset="-122"/>
              </a:rPr>
              <a:t>我用 AI 搭了一个记账小程序</a:t>
            </a:r>
            <a:endParaRPr sz="18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53949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" b="0">
                <a:solidFill>
                  <a:srgbClr val="8A7E72"/>
                </a:solidFill>
                <a:latin typeface="微软雅黑" panose="020B0503020204020204" charset="-122"/>
              </a:rPr>
              <a:t>不宏大，但解决了生活里一个真实的小烦恼 ✨</a:t>
            </a:r>
            <a:endParaRPr sz="17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097280" y="5303520"/>
            <a:ext cx="2926080" cy="2926080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424160" y="-1280160"/>
            <a:ext cx="2743200" cy="2743200"/>
          </a:xfrm>
          <a:prstGeom prst="ellipse">
            <a:avLst/>
          </a:prstGeom>
          <a:solidFill>
            <a:srgbClr val="FFC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📖 今天聊点什么？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7" name="组合 26"/>
          <p:cNvGrpSpPr/>
          <p:nvPr>
            <p:custDataLst>
              <p:tags r:id="rId1"/>
            </p:custDataLst>
          </p:nvPr>
        </p:nvGrpSpPr>
        <p:grpSpPr>
          <a:xfrm>
            <a:off x="731520" y="1691640"/>
            <a:ext cx="9555480" cy="640080"/>
            <a:chOff x="1152" y="2664"/>
            <a:chExt cx="15048" cy="1008"/>
          </a:xfrm>
        </p:grpSpPr>
        <p:sp>
          <p:nvSpPr>
            <p:cNvPr id="7" name="Rounded Rectangle 6"/>
            <p:cNvSpPr/>
            <p:nvPr>
              <p:custDataLst>
                <p:tags r:id="rId2"/>
              </p:custDataLst>
            </p:nvPr>
          </p:nvSpPr>
          <p:spPr>
            <a:xfrm>
              <a:off x="1152" y="2664"/>
              <a:ext cx="1008" cy="1008"/>
            </a:xfrm>
            <a:prstGeom prst="roundRect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" name="TextBox 7"/>
            <p:cNvSpPr txBox="1"/>
            <p:nvPr>
              <p:custDataLst>
                <p:tags r:id="rId3"/>
              </p:custDataLst>
            </p:nvPr>
          </p:nvSpPr>
          <p:spPr>
            <a:xfrm>
              <a:off x="1152" y="2779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01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9" name="TextBox 8"/>
            <p:cNvSpPr txBox="1"/>
            <p:nvPr>
              <p:custDataLst>
                <p:tags r:id="rId4"/>
              </p:custDataLst>
            </p:nvPr>
          </p:nvSpPr>
          <p:spPr>
            <a:xfrm>
              <a:off x="2520" y="2837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这个想法是怎么来的？🤔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5"/>
            </p:custDataLst>
          </p:nvPr>
        </p:nvGrpSpPr>
        <p:grpSpPr>
          <a:xfrm>
            <a:off x="731520" y="2533015"/>
            <a:ext cx="9555480" cy="640080"/>
            <a:chOff x="1152" y="3989"/>
            <a:chExt cx="15048" cy="1008"/>
          </a:xfrm>
        </p:grpSpPr>
        <p:sp>
          <p:nvSpPr>
            <p:cNvPr id="10" name="Rounded Rectangle 9"/>
            <p:cNvSpPr/>
            <p:nvPr>
              <p:custDataLst>
                <p:tags r:id="rId6"/>
              </p:custDataLst>
            </p:nvPr>
          </p:nvSpPr>
          <p:spPr>
            <a:xfrm>
              <a:off x="1152" y="3989"/>
              <a:ext cx="1008" cy="1008"/>
            </a:xfrm>
            <a:prstGeom prst="roundRect">
              <a:avLst/>
            </a:prstGeom>
            <a:solidFill>
              <a:srgbClr val="4EC9B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1" name="TextBox 10"/>
            <p:cNvSpPr txBox="1"/>
            <p:nvPr>
              <p:custDataLst>
                <p:tags r:id="rId7"/>
              </p:custDataLst>
            </p:nvPr>
          </p:nvSpPr>
          <p:spPr>
            <a:xfrm>
              <a:off x="1152" y="4104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02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2" name="TextBox 11"/>
            <p:cNvSpPr txBox="1"/>
            <p:nvPr>
              <p:custDataLst>
                <p:tags r:id="rId8"/>
              </p:custDataLst>
            </p:nvPr>
          </p:nvSpPr>
          <p:spPr>
            <a:xfrm>
              <a:off x="2520" y="4162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为什么选择用 AI 来做？🤖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9"/>
            </p:custDataLst>
          </p:nvPr>
        </p:nvGrpSpPr>
        <p:grpSpPr>
          <a:xfrm>
            <a:off x="731520" y="3374390"/>
            <a:ext cx="9555480" cy="640080"/>
            <a:chOff x="1152" y="5314"/>
            <a:chExt cx="15048" cy="1008"/>
          </a:xfrm>
        </p:grpSpPr>
        <p:sp>
          <p:nvSpPr>
            <p:cNvPr id="13" name="Rounded Rectangle 12"/>
            <p:cNvSpPr/>
            <p:nvPr>
              <p:custDataLst>
                <p:tags r:id="rId10"/>
              </p:custDataLst>
            </p:nvPr>
          </p:nvSpPr>
          <p:spPr>
            <a:xfrm>
              <a:off x="1152" y="5314"/>
              <a:ext cx="1008" cy="1008"/>
            </a:xfrm>
            <a:prstGeom prst="roundRect">
              <a:avLst/>
            </a:prstGeom>
            <a:solidFill>
              <a:srgbClr val="5BA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4" name="TextBox 13"/>
            <p:cNvSpPr txBox="1"/>
            <p:nvPr>
              <p:custDataLst>
                <p:tags r:id="rId11"/>
              </p:custDataLst>
            </p:nvPr>
          </p:nvSpPr>
          <p:spPr>
            <a:xfrm>
              <a:off x="1152" y="5429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03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5" name="TextBox 14"/>
            <p:cNvSpPr txBox="1"/>
            <p:nvPr>
              <p:custDataLst>
                <p:tags r:id="rId12"/>
              </p:custDataLst>
            </p:nvPr>
          </p:nvSpPr>
          <p:spPr>
            <a:xfrm>
              <a:off x="2520" y="5486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小程序现在能做什么？📱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3"/>
            </p:custDataLst>
          </p:nvPr>
        </p:nvGrpSpPr>
        <p:grpSpPr>
          <a:xfrm rot="0">
            <a:off x="731520" y="4215130"/>
            <a:ext cx="9555480" cy="640080"/>
            <a:chOff x="1152" y="6638"/>
            <a:chExt cx="15048" cy="1008"/>
          </a:xfrm>
        </p:grpSpPr>
        <p:sp>
          <p:nvSpPr>
            <p:cNvPr id="16" name="Rounded Rectangle 15"/>
            <p:cNvSpPr/>
            <p:nvPr>
              <p:custDataLst>
                <p:tags r:id="rId14"/>
              </p:custDataLst>
            </p:nvPr>
          </p:nvSpPr>
          <p:spPr>
            <a:xfrm>
              <a:off x="1152" y="6638"/>
              <a:ext cx="1008" cy="1008"/>
            </a:xfrm>
            <a:prstGeom prst="roundRect">
              <a:avLst/>
            </a:prstGeom>
            <a:solidFill>
              <a:srgbClr val="B28D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TextBox 16"/>
            <p:cNvSpPr txBox="1"/>
            <p:nvPr>
              <p:custDataLst>
                <p:tags r:id="rId15"/>
              </p:custDataLst>
            </p:nvPr>
          </p:nvSpPr>
          <p:spPr>
            <a:xfrm>
              <a:off x="1152" y="6754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04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8" name="TextBox 17"/>
            <p:cNvSpPr txBox="1"/>
            <p:nvPr>
              <p:custDataLst>
                <p:tags r:id="rId16"/>
              </p:custDataLst>
            </p:nvPr>
          </p:nvSpPr>
          <p:spPr>
            <a:xfrm>
              <a:off x="2520" y="6811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从想法到上线的过程 🛠️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>
            <p:custDataLst>
              <p:tags r:id="rId17"/>
            </p:custDataLst>
          </p:nvPr>
        </p:nvGrpSpPr>
        <p:grpSpPr>
          <a:xfrm>
            <a:off x="731520" y="5056505"/>
            <a:ext cx="9555480" cy="640080"/>
            <a:chOff x="1152" y="7963"/>
            <a:chExt cx="15048" cy="1008"/>
          </a:xfrm>
        </p:grpSpPr>
        <p:sp>
          <p:nvSpPr>
            <p:cNvPr id="19" name="Rounded Rectangle 18"/>
            <p:cNvSpPr/>
            <p:nvPr>
              <p:custDataLst>
                <p:tags r:id="rId18"/>
              </p:custDataLst>
            </p:nvPr>
          </p:nvSpPr>
          <p:spPr>
            <a:xfrm>
              <a:off x="1152" y="7963"/>
              <a:ext cx="1008" cy="1008"/>
            </a:xfrm>
            <a:prstGeom prst="roundRect">
              <a:avLst/>
            </a:prstGeom>
            <a:solidFill>
              <a:srgbClr val="FFC9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0" name="TextBox 19"/>
            <p:cNvSpPr txBox="1"/>
            <p:nvPr>
              <p:custDataLst>
                <p:tags r:id="rId19"/>
              </p:custDataLst>
            </p:nvPr>
          </p:nvSpPr>
          <p:spPr>
            <a:xfrm>
              <a:off x="1152" y="8078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05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1" name="TextBox 20"/>
            <p:cNvSpPr txBox="1"/>
            <p:nvPr>
              <p:custDataLst>
                <p:tags r:id="rId20"/>
              </p:custDataLst>
            </p:nvPr>
          </p:nvSpPr>
          <p:spPr>
            <a:xfrm>
              <a:off x="2520" y="8136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AI 还能帮我们做什么？✨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>
            <p:custDataLst>
              <p:tags r:id="rId21"/>
            </p:custDataLst>
          </p:nvPr>
        </p:nvGrpSpPr>
        <p:grpSpPr>
          <a:xfrm>
            <a:off x="731520" y="5897880"/>
            <a:ext cx="9555480" cy="640080"/>
            <a:chOff x="1152" y="9288"/>
            <a:chExt cx="15048" cy="1008"/>
          </a:xfrm>
        </p:grpSpPr>
        <p:sp>
          <p:nvSpPr>
            <p:cNvPr id="22" name="Rounded Rectangle 21"/>
            <p:cNvSpPr/>
            <p:nvPr>
              <p:custDataLst>
                <p:tags r:id="rId22"/>
              </p:custDataLst>
            </p:nvPr>
          </p:nvSpPr>
          <p:spPr>
            <a:xfrm>
              <a:off x="1152" y="9288"/>
              <a:ext cx="1008" cy="1008"/>
            </a:xfrm>
            <a:prstGeom prst="roundRect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" name="TextBox 22"/>
            <p:cNvSpPr txBox="1"/>
            <p:nvPr>
              <p:custDataLst>
                <p:tags r:id="rId23"/>
              </p:custDataLst>
            </p:nvPr>
          </p:nvSpPr>
          <p:spPr>
            <a:xfrm>
              <a:off x="1152" y="9403"/>
              <a:ext cx="1008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06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4" name="TextBox 23"/>
            <p:cNvSpPr txBox="1"/>
            <p:nvPr>
              <p:custDataLst>
                <p:tags r:id="rId24"/>
              </p:custDataLst>
            </p:nvPr>
          </p:nvSpPr>
          <p:spPr>
            <a:xfrm>
              <a:off x="2520" y="9461"/>
              <a:ext cx="13680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900" b="1">
                  <a:solidFill>
                    <a:srgbClr val="3D352E"/>
                  </a:solidFill>
                  <a:latin typeface="微软雅黑" panose="020B0503020204020204" charset="-122"/>
                </a:rPr>
                <a:t>想和大家聊聊 💬</a:t>
              </a:r>
              <a:endParaRPr sz="19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😫 一、这个想法是怎么来的？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6304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8A7E72"/>
                </a:solidFill>
                <a:latin typeface="微软雅黑" panose="020B0503020204020204" charset="-122"/>
              </a:rPr>
              <a:t>事情的起因很简单 —— 我真的被记账这件事困扰到了！</a:t>
            </a:r>
            <a:endParaRPr sz="17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  <p:grpSp>
        <p:nvGrpSpPr>
          <p:cNvPr id="24" name="组合 23"/>
          <p:cNvGrpSpPr/>
          <p:nvPr>
            <p:custDataLst>
              <p:tags r:id="rId1"/>
            </p:custDataLst>
          </p:nvPr>
        </p:nvGrpSpPr>
        <p:grpSpPr>
          <a:xfrm>
            <a:off x="731520" y="2240280"/>
            <a:ext cx="3520440" cy="2651760"/>
            <a:chOff x="1152" y="3528"/>
            <a:chExt cx="5544" cy="4176"/>
          </a:xfrm>
        </p:grpSpPr>
        <p:sp>
          <p:nvSpPr>
            <p:cNvPr id="6" name="Rounded Rectangle 5"/>
            <p:cNvSpPr/>
            <p:nvPr>
              <p:custDataLst>
                <p:tags r:id="rId2"/>
              </p:custDataLst>
            </p:nvPr>
          </p:nvSpPr>
          <p:spPr>
            <a:xfrm>
              <a:off x="1152" y="3528"/>
              <a:ext cx="5544" cy="417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1" name="组合 20"/>
            <p:cNvGrpSpPr/>
            <p:nvPr>
              <p:custDataLst>
                <p:tags r:id="rId3"/>
              </p:custDataLst>
            </p:nvPr>
          </p:nvGrpSpPr>
          <p:grpSpPr>
            <a:xfrm>
              <a:off x="1584" y="3960"/>
              <a:ext cx="4680" cy="3600"/>
              <a:chOff x="1584" y="3960"/>
              <a:chExt cx="4680" cy="3600"/>
            </a:xfrm>
          </p:grpSpPr>
          <p:sp>
            <p:nvSpPr>
              <p:cNvPr id="7" name="Rounded Rectangle 6"/>
              <p:cNvSpPr/>
              <p:nvPr>
                <p:custDataLst>
                  <p:tags r:id="rId4"/>
                </p:custDataLst>
              </p:nvPr>
            </p:nvSpPr>
            <p:spPr>
              <a:xfrm>
                <a:off x="1584" y="3960"/>
                <a:ext cx="4680" cy="936"/>
              </a:xfrm>
              <a:prstGeom prst="roundRect">
                <a:avLst/>
              </a:prstGeom>
              <a:solidFill>
                <a:srgbClr val="FF6B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8" name="TextBox 7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584" y="4118"/>
                <a:ext cx="4680" cy="72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sz="1700" b="1">
                    <a:solidFill>
                      <a:srgbClr val="FFFFFF"/>
                    </a:solidFill>
                    <a:latin typeface="微软雅黑" panose="020B0503020204020204" charset="-122"/>
                  </a:rPr>
                  <a:t>太繁琐 😩</a:t>
                </a:r>
                <a:endParaRPr sz="1700" b="1">
                  <a:solidFill>
                    <a:srgbClr val="FFFFFF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9" name="TextBox 8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656" y="5256"/>
                <a:ext cx="4536" cy="230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功能多、分类细、界面满，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只想快速记一笔，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结果要点好几层……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25" name="组合 24"/>
          <p:cNvGrpSpPr/>
          <p:nvPr>
            <p:custDataLst>
              <p:tags r:id="rId7"/>
            </p:custDataLst>
          </p:nvPr>
        </p:nvGrpSpPr>
        <p:grpSpPr>
          <a:xfrm>
            <a:off x="4480560" y="2240280"/>
            <a:ext cx="3520440" cy="2651760"/>
            <a:chOff x="7056" y="3528"/>
            <a:chExt cx="5544" cy="4176"/>
          </a:xfrm>
        </p:grpSpPr>
        <p:sp>
          <p:nvSpPr>
            <p:cNvPr id="10" name="Rounded Rectangle 9"/>
            <p:cNvSpPr/>
            <p:nvPr>
              <p:custDataLst>
                <p:tags r:id="rId8"/>
              </p:custDataLst>
            </p:nvPr>
          </p:nvSpPr>
          <p:spPr>
            <a:xfrm>
              <a:off x="7056" y="3528"/>
              <a:ext cx="5544" cy="417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2" name="组合 21"/>
            <p:cNvGrpSpPr/>
            <p:nvPr>
              <p:custDataLst>
                <p:tags r:id="rId9"/>
              </p:custDataLst>
            </p:nvPr>
          </p:nvGrpSpPr>
          <p:grpSpPr>
            <a:xfrm>
              <a:off x="7488" y="3960"/>
              <a:ext cx="4680" cy="3600"/>
              <a:chOff x="7488" y="3960"/>
              <a:chExt cx="4680" cy="3600"/>
            </a:xfrm>
          </p:grpSpPr>
          <p:sp>
            <p:nvSpPr>
              <p:cNvPr id="11" name="Rounded Rectangle 10"/>
              <p:cNvSpPr/>
              <p:nvPr>
                <p:custDataLst>
                  <p:tags r:id="rId10"/>
                </p:custDataLst>
              </p:nvPr>
            </p:nvSpPr>
            <p:spPr>
              <a:xfrm>
                <a:off x="7488" y="3960"/>
                <a:ext cx="4680" cy="936"/>
              </a:xfrm>
              <a:prstGeom prst="roundRect">
                <a:avLst/>
              </a:prstGeom>
              <a:solidFill>
                <a:srgbClr val="FFC9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488" y="4118"/>
                <a:ext cx="4680" cy="72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sz="1700" b="1">
                    <a:solidFill>
                      <a:srgbClr val="FFFFFF"/>
                    </a:solidFill>
                    <a:latin typeface="微软雅黑" panose="020B0503020204020204" charset="-122"/>
                  </a:rPr>
                  <a:t>广告有点多 📢</a:t>
                </a:r>
                <a:endParaRPr sz="1700" b="1">
                  <a:solidFill>
                    <a:srgbClr val="FFFFFF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13" name="TextBox 1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7560" y="5256"/>
                <a:ext cx="4536" cy="230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只是想记个账，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却先看到推荐、弹窗、活动，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负担反而更重了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26" name="组合 25"/>
          <p:cNvGrpSpPr/>
          <p:nvPr>
            <p:custDataLst>
              <p:tags r:id="rId13"/>
            </p:custDataLst>
          </p:nvPr>
        </p:nvGrpSpPr>
        <p:grpSpPr>
          <a:xfrm>
            <a:off x="8229600" y="2240280"/>
            <a:ext cx="3520440" cy="2651760"/>
            <a:chOff x="12960" y="3528"/>
            <a:chExt cx="5544" cy="4176"/>
          </a:xfrm>
        </p:grpSpPr>
        <p:sp>
          <p:nvSpPr>
            <p:cNvPr id="14" name="Rounded Rectangle 13"/>
            <p:cNvSpPr/>
            <p:nvPr>
              <p:custDataLst>
                <p:tags r:id="rId14"/>
              </p:custDataLst>
            </p:nvPr>
          </p:nvSpPr>
          <p:spPr>
            <a:xfrm>
              <a:off x="12960" y="3528"/>
              <a:ext cx="5544" cy="4176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3" name="组合 22"/>
            <p:cNvGrpSpPr/>
            <p:nvPr>
              <p:custDataLst>
                <p:tags r:id="rId15"/>
              </p:custDataLst>
            </p:nvPr>
          </p:nvGrpSpPr>
          <p:grpSpPr>
            <a:xfrm>
              <a:off x="13392" y="3960"/>
              <a:ext cx="4680" cy="3600"/>
              <a:chOff x="13392" y="3960"/>
              <a:chExt cx="4680" cy="3600"/>
            </a:xfrm>
          </p:grpSpPr>
          <p:sp>
            <p:nvSpPr>
              <p:cNvPr id="15" name="Rounded Rectangle 14"/>
              <p:cNvSpPr/>
              <p:nvPr>
                <p:custDataLst>
                  <p:tags r:id="rId16"/>
                </p:custDataLst>
              </p:nvPr>
            </p:nvSpPr>
            <p:spPr>
              <a:xfrm>
                <a:off x="13392" y="3960"/>
                <a:ext cx="4680" cy="936"/>
              </a:xfrm>
              <a:prstGeom prst="roundRect">
                <a:avLst/>
              </a:prstGeom>
              <a:solidFill>
                <a:srgbClr val="4EC9B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6" name="TextBox 1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3392" y="4118"/>
                <a:ext cx="4680" cy="720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sz="1700" b="1">
                    <a:solidFill>
                      <a:srgbClr val="FFFFFF"/>
                    </a:solidFill>
                    <a:latin typeface="微软雅黑" panose="020B0503020204020204" charset="-122"/>
                  </a:rPr>
                  <a:t>我有自己的需求 🙋</a:t>
                </a:r>
                <a:endParaRPr sz="1700" b="1">
                  <a:solidFill>
                    <a:srgbClr val="FFFFFF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17" name="TextBox 16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3464" y="5256"/>
                <a:ext cx="4536" cy="230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家人一起记账 / 自己的小账本 /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网购待入账的订单……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这些需求都没人管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1463040" y="5349240"/>
            <a:ext cx="9235440" cy="914400"/>
            <a:chOff x="2304" y="8424"/>
            <a:chExt cx="14544" cy="1440"/>
          </a:xfrm>
        </p:grpSpPr>
        <p:sp>
          <p:nvSpPr>
            <p:cNvPr id="18" name="Rounded Rectangle 17"/>
            <p:cNvSpPr/>
            <p:nvPr/>
          </p:nvSpPr>
          <p:spPr>
            <a:xfrm>
              <a:off x="2304" y="8424"/>
              <a:ext cx="14544" cy="1440"/>
            </a:xfrm>
            <a:prstGeom prst="roundRect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04" y="8712"/>
              <a:ext cx="14544" cy="936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900" b="1">
                  <a:solidFill>
                    <a:srgbClr val="FFFFFF"/>
                  </a:solidFill>
                  <a:latin typeface="微软雅黑" panose="020B0503020204020204" charset="-122"/>
                </a:rPr>
                <a:t>于是我想：既然现有的工具不合适，那我能不能自己做一个？🛠️</a:t>
              </a:r>
              <a:endParaRPr sz="19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463040" y="5349240"/>
            <a:ext cx="9235440" cy="914400"/>
            <a:chOff x="2304" y="8424"/>
            <a:chExt cx="14544" cy="1440"/>
          </a:xfrm>
        </p:grpSpPr>
        <p:sp>
          <p:nvSpPr>
            <p:cNvPr id="37" name="Rounded Rectangle 17"/>
            <p:cNvSpPr/>
            <p:nvPr/>
          </p:nvSpPr>
          <p:spPr>
            <a:xfrm>
              <a:off x="2304" y="8424"/>
              <a:ext cx="14544" cy="1440"/>
            </a:xfrm>
            <a:prstGeom prst="roundRect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8" name="TextBox 18"/>
            <p:cNvSpPr txBox="1"/>
            <p:nvPr/>
          </p:nvSpPr>
          <p:spPr>
            <a:xfrm>
              <a:off x="2304" y="8712"/>
              <a:ext cx="14544" cy="673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zh-CN" altLang="en-US" sz="1900" b="1">
                  <a:solidFill>
                    <a:srgbClr val="FFFFFF"/>
                  </a:solidFill>
                  <a:latin typeface="微软雅黑" panose="020B0503020204020204" charset="-122"/>
                </a:rPr>
                <a:t>于是乎它坚定了自己的信念，下自己的蛋，让别人说去吧。</a:t>
              </a:r>
              <a:endParaRPr lang="zh-CN" altLang="en-US" sz="19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🤖 二、为什么选择用 AI 来做？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63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8A7E72"/>
                </a:solidFill>
                <a:latin typeface="微软雅黑" panose="020B0503020204020204" charset="-122"/>
              </a:rPr>
              <a:t>以前觉得做小程序离普通人很远，这次 AI 成了我的「神队友」！</a:t>
            </a:r>
            <a:endParaRPr sz="17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85800" y="2240280"/>
            <a:ext cx="2120900" cy="1828800"/>
            <a:chOff x="1080" y="3528"/>
            <a:chExt cx="3340" cy="2880"/>
          </a:xfrm>
        </p:grpSpPr>
        <p:sp>
          <p:nvSpPr>
            <p:cNvPr id="6" name="Rounded Rectangle 5"/>
            <p:cNvSpPr/>
            <p:nvPr/>
          </p:nvSpPr>
          <p:spPr>
            <a:xfrm>
              <a:off x="1080" y="3528"/>
              <a:ext cx="3341" cy="288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80" y="3773"/>
              <a:ext cx="3341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600" b="0">
                  <a:solidFill>
                    <a:srgbClr val="3D352E"/>
                  </a:solidFill>
                  <a:latin typeface="微软雅黑" panose="020B0503020204020204" charset="-122"/>
                </a:rPr>
                <a:t>💭</a:t>
              </a:r>
              <a:endParaRPr sz="26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53" y="4824"/>
              <a:ext cx="2995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整理模糊的想法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变成清晰的功能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971800" y="2240280"/>
            <a:ext cx="2120900" cy="1828800"/>
            <a:chOff x="4680" y="3528"/>
            <a:chExt cx="3340" cy="2880"/>
          </a:xfrm>
        </p:grpSpPr>
        <p:sp>
          <p:nvSpPr>
            <p:cNvPr id="9" name="Rounded Rectangle 8"/>
            <p:cNvSpPr/>
            <p:nvPr/>
          </p:nvSpPr>
          <p:spPr>
            <a:xfrm>
              <a:off x="4680" y="3528"/>
              <a:ext cx="3341" cy="288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80" y="3773"/>
              <a:ext cx="3341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600" b="0">
                  <a:solidFill>
                    <a:srgbClr val="3D352E"/>
                  </a:solidFill>
                  <a:latin typeface="微软雅黑" panose="020B0503020204020204" charset="-122"/>
                </a:rPr>
                <a:t>🗺️</a:t>
              </a:r>
              <a:endParaRPr sz="26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53" y="4824"/>
              <a:ext cx="2995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设计小程序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大概有哪些页面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57800" y="2240280"/>
            <a:ext cx="2120900" cy="1828800"/>
            <a:chOff x="8280" y="3528"/>
            <a:chExt cx="3340" cy="2880"/>
          </a:xfrm>
        </p:grpSpPr>
        <p:sp>
          <p:nvSpPr>
            <p:cNvPr id="12" name="Rounded Rectangle 11"/>
            <p:cNvSpPr/>
            <p:nvPr/>
          </p:nvSpPr>
          <p:spPr>
            <a:xfrm>
              <a:off x="8280" y="3528"/>
              <a:ext cx="3341" cy="288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80" y="3773"/>
              <a:ext cx="3341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600" b="0">
                  <a:solidFill>
                    <a:srgbClr val="3D352E"/>
                  </a:solidFill>
                  <a:latin typeface="微软雅黑" panose="020B0503020204020204" charset="-122"/>
                </a:rPr>
                <a:t>⌨️</a:t>
              </a:r>
              <a:endParaRPr sz="26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53" y="4824"/>
              <a:ext cx="2995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写一些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基础代码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543800" y="2240280"/>
            <a:ext cx="2120900" cy="1828800"/>
            <a:chOff x="11880" y="3528"/>
            <a:chExt cx="3340" cy="2880"/>
          </a:xfrm>
        </p:grpSpPr>
        <p:sp>
          <p:nvSpPr>
            <p:cNvPr id="15" name="Rounded Rectangle 14"/>
            <p:cNvSpPr/>
            <p:nvPr/>
          </p:nvSpPr>
          <p:spPr>
            <a:xfrm>
              <a:off x="11880" y="3528"/>
              <a:ext cx="3341" cy="288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880" y="3773"/>
              <a:ext cx="3341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600" b="0">
                  <a:solidFill>
                    <a:srgbClr val="3D352E"/>
                  </a:solidFill>
                  <a:latin typeface="微软雅黑" panose="020B0503020204020204" charset="-122"/>
                </a:rPr>
                <a:t>🔧</a:t>
              </a:r>
              <a:endParaRPr sz="26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053" y="4824"/>
              <a:ext cx="2995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帮我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排查问题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829800" y="2240280"/>
            <a:ext cx="2120900" cy="1828800"/>
            <a:chOff x="15480" y="3528"/>
            <a:chExt cx="3340" cy="2880"/>
          </a:xfrm>
        </p:grpSpPr>
        <p:sp>
          <p:nvSpPr>
            <p:cNvPr id="18" name="Rounded Rectangle 17"/>
            <p:cNvSpPr/>
            <p:nvPr/>
          </p:nvSpPr>
          <p:spPr>
            <a:xfrm>
              <a:off x="15480" y="3528"/>
              <a:ext cx="3341" cy="288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480" y="3773"/>
              <a:ext cx="3341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600" b="0">
                  <a:solidFill>
                    <a:srgbClr val="3D352E"/>
                  </a:solidFill>
                  <a:latin typeface="微软雅黑" panose="020B0503020204020204" charset="-122"/>
                </a:rPr>
                <a:t>📚</a:t>
              </a:r>
              <a:endParaRPr sz="26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653" y="4824"/>
              <a:ext cx="2995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解释我不懂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400" b="1">
                  <a:solidFill>
                    <a:srgbClr val="3D352E"/>
                  </a:solidFill>
                  <a:latin typeface="微软雅黑" panose="020B0503020204020204" charset="-122"/>
                </a:rPr>
                <a:t>的技术概念</a:t>
              </a:r>
              <a:endParaRPr sz="14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85800" y="4343400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D352E"/>
                </a:solidFill>
                <a:latin typeface="微软雅黑" panose="020B0503020204020204" charset="-122"/>
              </a:rPr>
              <a:t>我的角色：提需求、判断方向、不断沟通 —— AI 不一定一开始就懂我，但越聊越默契 🤝</a:t>
            </a:r>
            <a:endParaRPr sz="16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280160" y="5074920"/>
            <a:ext cx="9601200" cy="1051560"/>
            <a:chOff x="2016" y="7992"/>
            <a:chExt cx="15120" cy="1656"/>
          </a:xfrm>
        </p:grpSpPr>
        <p:sp>
          <p:nvSpPr>
            <p:cNvPr id="22" name="Rounded Rectangle 21"/>
            <p:cNvSpPr/>
            <p:nvPr/>
          </p:nvSpPr>
          <p:spPr>
            <a:xfrm>
              <a:off x="2016" y="7992"/>
              <a:ext cx="15120" cy="1656"/>
            </a:xfrm>
            <a:prstGeom prst="roundRect">
              <a:avLst/>
            </a:prstGeom>
            <a:solidFill>
              <a:srgbClr val="4EC9B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016" y="8352"/>
              <a:ext cx="15120" cy="108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💡 AI 不一定非要做宏大的事，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800" b="1">
                  <a:solidFill>
                    <a:srgbClr val="FFFFFF"/>
                  </a:solidFill>
                  <a:latin typeface="微软雅黑" panose="020B0503020204020204" charset="-122"/>
                </a:rPr>
                <a:t>它也可以先帮我们解决一个很小、很具体的生活问题。</a:t>
              </a:r>
              <a:endParaRPr sz="18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460175" y="640080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7E72"/>
                </a:solidFill>
                <a:latin typeface="微软雅黑" panose="020B0503020204020204" charset="-122"/>
              </a:rPr>
              <a:t>3</a:t>
            </a:r>
            <a:endParaRPr sz="11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📱 三、小程序现在能做什么？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25" name="组合 24"/>
          <p:cNvGrpSpPr/>
          <p:nvPr/>
        </p:nvGrpSpPr>
        <p:grpSpPr>
          <a:xfrm>
            <a:off x="731520" y="1463040"/>
            <a:ext cx="2926080" cy="566420"/>
            <a:chOff x="1152" y="2304"/>
            <a:chExt cx="4608" cy="892"/>
          </a:xfrm>
        </p:grpSpPr>
        <p:sp>
          <p:nvSpPr>
            <p:cNvPr id="5" name="Rounded Rectangle 4"/>
            <p:cNvSpPr/>
            <p:nvPr/>
          </p:nvSpPr>
          <p:spPr>
            <a:xfrm>
              <a:off x="1152" y="2304"/>
              <a:ext cx="4608" cy="893"/>
            </a:xfrm>
            <a:prstGeom prst="roundRect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52" y="2448"/>
              <a:ext cx="4608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600" b="1">
                  <a:solidFill>
                    <a:srgbClr val="FFFFFF"/>
                  </a:solidFill>
                  <a:latin typeface="微软雅黑" panose="020B0503020204020204" charset="-122"/>
                </a:rPr>
                <a:t>定位：一个家庭账本 👨‍👩‍👧</a:t>
              </a:r>
              <a:endParaRPr sz="16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>
            <p:custDataLst>
              <p:tags r:id="rId1"/>
            </p:custDataLst>
          </p:nvPr>
        </p:nvGrpSpPr>
        <p:grpSpPr>
          <a:xfrm>
            <a:off x="731520" y="2377440"/>
            <a:ext cx="5166360" cy="1920240"/>
            <a:chOff x="1152" y="3744"/>
            <a:chExt cx="8136" cy="3024"/>
          </a:xfrm>
        </p:grpSpPr>
        <p:sp>
          <p:nvSpPr>
            <p:cNvPr id="7" name="Rounded Rectangle 6"/>
            <p:cNvSpPr/>
            <p:nvPr>
              <p:custDataLst>
                <p:tags r:id="rId2"/>
              </p:custDataLst>
            </p:nvPr>
          </p:nvSpPr>
          <p:spPr>
            <a:xfrm>
              <a:off x="1152" y="3744"/>
              <a:ext cx="8136" cy="30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6" name="组合 25"/>
            <p:cNvGrpSpPr/>
            <p:nvPr>
              <p:custDataLst>
                <p:tags r:id="rId3"/>
              </p:custDataLst>
            </p:nvPr>
          </p:nvGrpSpPr>
          <p:grpSpPr>
            <a:xfrm>
              <a:off x="1152" y="3744"/>
              <a:ext cx="7848" cy="3024"/>
              <a:chOff x="1152" y="3744"/>
              <a:chExt cx="7848" cy="3024"/>
            </a:xfrm>
          </p:grpSpPr>
          <p:sp>
            <p:nvSpPr>
              <p:cNvPr id="8" name="Rounded Rectangle 7"/>
              <p:cNvSpPr/>
              <p:nvPr>
                <p:custDataLst>
                  <p:tags r:id="rId4"/>
                </p:custDataLst>
              </p:nvPr>
            </p:nvSpPr>
            <p:spPr>
              <a:xfrm>
                <a:off x="1152" y="3744"/>
                <a:ext cx="259" cy="3024"/>
              </a:xfrm>
              <a:prstGeom prst="roundRect">
                <a:avLst/>
              </a:prstGeom>
              <a:solidFill>
                <a:srgbClr val="FF6B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800" y="4061"/>
                <a:ext cx="7200" cy="79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800" b="1">
                    <a:solidFill>
                      <a:srgbClr val="3D352E"/>
                    </a:solidFill>
                    <a:latin typeface="微软雅黑" panose="020B0503020204020204" charset="-122"/>
                  </a:rPr>
                  <a:t>👨‍👩‍👧 家人一起记账</a:t>
                </a:r>
                <a:endParaRPr sz="1800" b="1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10" name="TextBox 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800" y="5040"/>
                <a:ext cx="7200" cy="158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买菜、缴费、网购、出行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都记在一起，全家都清楚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最近的支出情况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31" name="组合 30"/>
          <p:cNvGrpSpPr/>
          <p:nvPr>
            <p:custDataLst>
              <p:tags r:id="rId6"/>
            </p:custDataLst>
          </p:nvPr>
        </p:nvGrpSpPr>
        <p:grpSpPr>
          <a:xfrm>
            <a:off x="6309360" y="2377440"/>
            <a:ext cx="5166360" cy="1920240"/>
            <a:chOff x="9936" y="3744"/>
            <a:chExt cx="8136" cy="3024"/>
          </a:xfrm>
        </p:grpSpPr>
        <p:sp>
          <p:nvSpPr>
            <p:cNvPr id="11" name="Rounded Rectangle 10"/>
            <p:cNvSpPr/>
            <p:nvPr>
              <p:custDataLst>
                <p:tags r:id="rId7"/>
              </p:custDataLst>
            </p:nvPr>
          </p:nvSpPr>
          <p:spPr>
            <a:xfrm>
              <a:off x="9936" y="3744"/>
              <a:ext cx="8136" cy="30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7" name="组合 26"/>
            <p:cNvGrpSpPr/>
            <p:nvPr>
              <p:custDataLst>
                <p:tags r:id="rId8"/>
              </p:custDataLst>
            </p:nvPr>
          </p:nvGrpSpPr>
          <p:grpSpPr>
            <a:xfrm>
              <a:off x="9936" y="3744"/>
              <a:ext cx="7848" cy="3024"/>
              <a:chOff x="9936" y="3744"/>
              <a:chExt cx="7848" cy="3024"/>
            </a:xfrm>
          </p:grpSpPr>
          <p:sp>
            <p:nvSpPr>
              <p:cNvPr id="12" name="Rounded Rectangle 11"/>
              <p:cNvSpPr/>
              <p:nvPr>
                <p:custDataLst>
                  <p:tags r:id="rId9"/>
                </p:custDataLst>
              </p:nvPr>
            </p:nvSpPr>
            <p:spPr>
              <a:xfrm>
                <a:off x="9936" y="3744"/>
                <a:ext cx="259" cy="3024"/>
              </a:xfrm>
              <a:prstGeom prst="roundRect">
                <a:avLst/>
              </a:prstGeom>
              <a:solidFill>
                <a:srgbClr val="B28DF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584" y="4061"/>
                <a:ext cx="7200" cy="79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800" b="1">
                    <a:solidFill>
                      <a:srgbClr val="3D352E"/>
                    </a:solidFill>
                    <a:latin typeface="微软雅黑" panose="020B0503020204020204" charset="-122"/>
                  </a:rPr>
                  <a:t>🔒 自己的小账本</a:t>
                </a:r>
                <a:endParaRPr sz="1800" b="1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14" name="TextBox 1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0584" y="5040"/>
                <a:ext cx="7200" cy="158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有些小开销不想公开？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给自己留一点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小空间 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32" name="组合 31"/>
          <p:cNvGrpSpPr/>
          <p:nvPr>
            <p:custDataLst>
              <p:tags r:id="rId11"/>
            </p:custDataLst>
          </p:nvPr>
        </p:nvGrpSpPr>
        <p:grpSpPr>
          <a:xfrm>
            <a:off x="731520" y="4526280"/>
            <a:ext cx="5166360" cy="1920240"/>
            <a:chOff x="1152" y="7128"/>
            <a:chExt cx="8136" cy="3024"/>
          </a:xfrm>
        </p:grpSpPr>
        <p:sp>
          <p:nvSpPr>
            <p:cNvPr id="15" name="Rounded Rectangle 14"/>
            <p:cNvSpPr/>
            <p:nvPr>
              <p:custDataLst>
                <p:tags r:id="rId12"/>
              </p:custDataLst>
            </p:nvPr>
          </p:nvSpPr>
          <p:spPr>
            <a:xfrm>
              <a:off x="1152" y="7128"/>
              <a:ext cx="8136" cy="30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8" name="组合 27"/>
            <p:cNvGrpSpPr/>
            <p:nvPr>
              <p:custDataLst>
                <p:tags r:id="rId13"/>
              </p:custDataLst>
            </p:nvPr>
          </p:nvGrpSpPr>
          <p:grpSpPr>
            <a:xfrm>
              <a:off x="1152" y="7128"/>
              <a:ext cx="7848" cy="3024"/>
              <a:chOff x="1152" y="7128"/>
              <a:chExt cx="7848" cy="3024"/>
            </a:xfrm>
          </p:grpSpPr>
          <p:sp>
            <p:nvSpPr>
              <p:cNvPr id="16" name="Rounded Rectangle 15"/>
              <p:cNvSpPr/>
              <p:nvPr>
                <p:custDataLst>
                  <p:tags r:id="rId14"/>
                </p:custDataLst>
              </p:nvPr>
            </p:nvSpPr>
            <p:spPr>
              <a:xfrm>
                <a:off x="1152" y="7128"/>
                <a:ext cx="259" cy="3024"/>
              </a:xfrm>
              <a:prstGeom prst="roundRect">
                <a:avLst/>
              </a:prstGeom>
              <a:solidFill>
                <a:srgbClr val="4EC9B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800" y="7445"/>
                <a:ext cx="7200" cy="79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800" b="1">
                    <a:solidFill>
                      <a:srgbClr val="3D352E"/>
                    </a:solidFill>
                    <a:latin typeface="微软雅黑" panose="020B0503020204020204" charset="-122"/>
                  </a:rPr>
                  <a:t>📦 待入账账单</a:t>
                </a:r>
                <a:endParaRPr sz="1800" b="1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18" name="TextBox 17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800" y="8424"/>
                <a:ext cx="7200" cy="158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网购还没到、可能要退？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先记下来，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确定后再正式处理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33" name="组合 32"/>
          <p:cNvGrpSpPr/>
          <p:nvPr>
            <p:custDataLst>
              <p:tags r:id="rId16"/>
            </p:custDataLst>
          </p:nvPr>
        </p:nvGrpSpPr>
        <p:grpSpPr>
          <a:xfrm>
            <a:off x="6309360" y="4526280"/>
            <a:ext cx="5166360" cy="1920240"/>
            <a:chOff x="9936" y="7128"/>
            <a:chExt cx="8136" cy="3024"/>
          </a:xfrm>
        </p:grpSpPr>
        <p:sp>
          <p:nvSpPr>
            <p:cNvPr id="19" name="Rounded Rectangle 18"/>
            <p:cNvSpPr/>
            <p:nvPr>
              <p:custDataLst>
                <p:tags r:id="rId17"/>
              </p:custDataLst>
            </p:nvPr>
          </p:nvSpPr>
          <p:spPr>
            <a:xfrm>
              <a:off x="9936" y="7128"/>
              <a:ext cx="8136" cy="3024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grpSp>
          <p:nvGrpSpPr>
            <p:cNvPr id="29" name="组合 28"/>
            <p:cNvGrpSpPr/>
            <p:nvPr>
              <p:custDataLst>
                <p:tags r:id="rId18"/>
              </p:custDataLst>
            </p:nvPr>
          </p:nvGrpSpPr>
          <p:grpSpPr>
            <a:xfrm>
              <a:off x="9936" y="7128"/>
              <a:ext cx="7848" cy="3024"/>
              <a:chOff x="9936" y="7128"/>
              <a:chExt cx="7848" cy="3024"/>
            </a:xfrm>
          </p:grpSpPr>
          <p:sp>
            <p:nvSpPr>
              <p:cNvPr id="20" name="Rounded Rectangle 19"/>
              <p:cNvSpPr/>
              <p:nvPr>
                <p:custDataLst>
                  <p:tags r:id="rId19"/>
                </p:custDataLst>
              </p:nvPr>
            </p:nvSpPr>
            <p:spPr>
              <a:xfrm>
                <a:off x="9936" y="7128"/>
                <a:ext cx="259" cy="3024"/>
              </a:xfrm>
              <a:prstGeom prst="roundRect">
                <a:avLst/>
              </a:prstGeom>
              <a:solidFill>
                <a:srgbClr val="5BA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584" y="7445"/>
                <a:ext cx="7200" cy="792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800" b="1">
                    <a:solidFill>
                      <a:srgbClr val="3D352E"/>
                    </a:solidFill>
                    <a:latin typeface="微软雅黑" panose="020B0503020204020204" charset="-122"/>
                  </a:rPr>
                  <a:t>📊 消费统计查看</a:t>
                </a:r>
                <a:endParaRPr sz="1800" b="1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  <p:sp>
            <p:nvSpPr>
              <p:cNvPr id="22" name="TextBox 21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0584" y="8424"/>
                <a:ext cx="7200" cy="158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钱花在哪里一目了然，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哪些是刚需、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  <a:p>
                <a:pPr algn="l">
                  <a:lnSpc>
                    <a:spcPct val="115000"/>
                  </a:lnSpc>
                </a:pPr>
                <a:r>
                  <a:rPr sz="1400" b="0">
                    <a:solidFill>
                      <a:srgbClr val="8A7E72"/>
                    </a:solidFill>
                    <a:latin typeface="微软雅黑" panose="020B0503020204020204" charset="-122"/>
                  </a:rPr>
                  <a:t>哪些可以调整</a:t>
                </a:r>
                <a:endParaRPr sz="1400" b="0">
                  <a:solidFill>
                    <a:srgbClr val="8A7E72"/>
                  </a:solidFill>
                  <a:latin typeface="微软雅黑" panose="020B0503020204020204" charset="-122"/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731520" y="6400800"/>
            <a:ext cx="106984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6B6B"/>
                </a:solidFill>
                <a:latin typeface="微软雅黑" panose="020B0503020204020204" charset="-122"/>
              </a:rPr>
              <a:t>还不够完美，但已经比很多现成软件更贴近我的真实需求 🎉</a:t>
            </a:r>
            <a:endParaRPr sz="1500" b="1">
              <a:solidFill>
                <a:srgbClr val="FF6B6B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60175" y="640080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7E72"/>
                </a:solidFill>
                <a:latin typeface="微软雅黑" panose="020B0503020204020204" charset="-122"/>
              </a:rPr>
              <a:t>4</a:t>
            </a:r>
            <a:endParaRPr sz="11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🛠️ 四、从想法到上线，经历了什么？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37" name="组合 36"/>
          <p:cNvGrpSpPr/>
          <p:nvPr>
            <p:custDataLst>
              <p:tags r:id="rId1"/>
            </p:custDataLst>
          </p:nvPr>
        </p:nvGrpSpPr>
        <p:grpSpPr>
          <a:xfrm>
            <a:off x="685800" y="1737360"/>
            <a:ext cx="3566160" cy="2011680"/>
            <a:chOff x="1080" y="2736"/>
            <a:chExt cx="5616" cy="3168"/>
          </a:xfrm>
        </p:grpSpPr>
        <p:sp>
          <p:nvSpPr>
            <p:cNvPr id="5" name="Rounded Rectangle 4"/>
            <p:cNvSpPr/>
            <p:nvPr>
              <p:custDataLst>
                <p:tags r:id="rId2"/>
              </p:custDataLst>
            </p:nvPr>
          </p:nvSpPr>
          <p:spPr>
            <a:xfrm>
              <a:off x="1080" y="2736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Oval 5"/>
            <p:cNvSpPr/>
            <p:nvPr>
              <p:custDataLst>
                <p:tags r:id="rId3"/>
              </p:custDataLst>
            </p:nvPr>
          </p:nvSpPr>
          <p:spPr>
            <a:xfrm>
              <a:off x="1512" y="3139"/>
              <a:ext cx="893" cy="893"/>
            </a:xfrm>
            <a:prstGeom prst="ellipse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" name="TextBox 6"/>
            <p:cNvSpPr txBox="1"/>
            <p:nvPr>
              <p:custDataLst>
                <p:tags r:id="rId4"/>
              </p:custDataLst>
            </p:nvPr>
          </p:nvSpPr>
          <p:spPr>
            <a:xfrm>
              <a:off x="1512" y="3254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①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8" name="TextBox 7"/>
            <p:cNvSpPr txBox="1"/>
            <p:nvPr>
              <p:custDataLst>
                <p:tags r:id="rId5"/>
              </p:custDataLst>
            </p:nvPr>
          </p:nvSpPr>
          <p:spPr>
            <a:xfrm>
              <a:off x="2664" y="3254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有一个真实的问题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9" name="TextBox 8"/>
            <p:cNvSpPr txBox="1"/>
            <p:nvPr>
              <p:custDataLst>
                <p:tags r:id="rId6"/>
              </p:custDataLst>
            </p:nvPr>
          </p:nvSpPr>
          <p:spPr>
            <a:xfrm>
              <a:off x="1584" y="4392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不是“我想做小程序”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而是“记账很不方便”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>
            <p:custDataLst>
              <p:tags r:id="rId7"/>
            </p:custDataLst>
          </p:nvPr>
        </p:nvGrpSpPr>
        <p:grpSpPr>
          <a:xfrm>
            <a:off x="4480560" y="1737360"/>
            <a:ext cx="3566160" cy="2011680"/>
            <a:chOff x="7056" y="2736"/>
            <a:chExt cx="5616" cy="3168"/>
          </a:xfrm>
        </p:grpSpPr>
        <p:sp>
          <p:nvSpPr>
            <p:cNvPr id="10" name="Rounded Rectangle 9"/>
            <p:cNvSpPr/>
            <p:nvPr>
              <p:custDataLst>
                <p:tags r:id="rId8"/>
              </p:custDataLst>
            </p:nvPr>
          </p:nvSpPr>
          <p:spPr>
            <a:xfrm>
              <a:off x="7056" y="2736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1" name="Oval 10"/>
            <p:cNvSpPr/>
            <p:nvPr>
              <p:custDataLst>
                <p:tags r:id="rId9"/>
              </p:custDataLst>
            </p:nvPr>
          </p:nvSpPr>
          <p:spPr>
            <a:xfrm>
              <a:off x="7488" y="3139"/>
              <a:ext cx="893" cy="893"/>
            </a:xfrm>
            <a:prstGeom prst="ellipse">
              <a:avLst/>
            </a:prstGeom>
            <a:solidFill>
              <a:srgbClr val="FFC94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2" name="TextBox 11"/>
            <p:cNvSpPr txBox="1"/>
            <p:nvPr>
              <p:custDataLst>
                <p:tags r:id="rId10"/>
              </p:custDataLst>
            </p:nvPr>
          </p:nvSpPr>
          <p:spPr>
            <a:xfrm>
              <a:off x="7488" y="3254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②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3" name="TextBox 12"/>
            <p:cNvSpPr txBox="1"/>
            <p:nvPr>
              <p:custDataLst>
                <p:tags r:id="rId11"/>
              </p:custDataLst>
            </p:nvPr>
          </p:nvSpPr>
          <p:spPr>
            <a:xfrm>
              <a:off x="8640" y="3254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把需求说清楚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4" name="TextBox 13"/>
            <p:cNvSpPr txBox="1"/>
            <p:nvPr>
              <p:custDataLst>
                <p:tags r:id="rId12"/>
              </p:custDataLst>
            </p:nvPr>
          </p:nvSpPr>
          <p:spPr>
            <a:xfrm>
              <a:off x="7560" y="4392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谁用？什么场景？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哪些功能是必须的？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>
            <p:custDataLst>
              <p:tags r:id="rId13"/>
            </p:custDataLst>
          </p:nvPr>
        </p:nvGrpSpPr>
        <p:grpSpPr>
          <a:xfrm>
            <a:off x="8275320" y="1737360"/>
            <a:ext cx="3566160" cy="2011680"/>
            <a:chOff x="13032" y="2736"/>
            <a:chExt cx="5616" cy="3168"/>
          </a:xfrm>
        </p:grpSpPr>
        <p:sp>
          <p:nvSpPr>
            <p:cNvPr id="15" name="Rounded Rectangle 14"/>
            <p:cNvSpPr/>
            <p:nvPr>
              <p:custDataLst>
                <p:tags r:id="rId14"/>
              </p:custDataLst>
            </p:nvPr>
          </p:nvSpPr>
          <p:spPr>
            <a:xfrm>
              <a:off x="13032" y="2736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6" name="Oval 15"/>
            <p:cNvSpPr/>
            <p:nvPr>
              <p:custDataLst>
                <p:tags r:id="rId15"/>
              </p:custDataLst>
            </p:nvPr>
          </p:nvSpPr>
          <p:spPr>
            <a:xfrm>
              <a:off x="13464" y="3139"/>
              <a:ext cx="893" cy="893"/>
            </a:xfrm>
            <a:prstGeom prst="ellipse">
              <a:avLst/>
            </a:prstGeom>
            <a:solidFill>
              <a:srgbClr val="4EC9B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7" name="TextBox 16"/>
            <p:cNvSpPr txBox="1"/>
            <p:nvPr>
              <p:custDataLst>
                <p:tags r:id="rId16"/>
              </p:custDataLst>
            </p:nvPr>
          </p:nvSpPr>
          <p:spPr>
            <a:xfrm>
              <a:off x="13464" y="3254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③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8" name="TextBox 17"/>
            <p:cNvSpPr txBox="1"/>
            <p:nvPr>
              <p:custDataLst>
                <p:tags r:id="rId17"/>
              </p:custDataLst>
            </p:nvPr>
          </p:nvSpPr>
          <p:spPr>
            <a:xfrm>
              <a:off x="14616" y="3254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让 AI 帮我拆解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9" name="TextBox 18"/>
            <p:cNvSpPr txBox="1"/>
            <p:nvPr>
              <p:custDataLst>
                <p:tags r:id="rId18"/>
              </p:custDataLst>
            </p:nvPr>
          </p:nvSpPr>
          <p:spPr>
            <a:xfrm>
              <a:off x="13536" y="4392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需要哪些页面？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数据怎么记？怎么操作？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40" name="组合 39"/>
          <p:cNvGrpSpPr/>
          <p:nvPr>
            <p:custDataLst>
              <p:tags r:id="rId19"/>
            </p:custDataLst>
          </p:nvPr>
        </p:nvGrpSpPr>
        <p:grpSpPr>
          <a:xfrm>
            <a:off x="685800" y="3977640"/>
            <a:ext cx="3566160" cy="2011680"/>
            <a:chOff x="1080" y="6264"/>
            <a:chExt cx="5616" cy="3168"/>
          </a:xfrm>
        </p:grpSpPr>
        <p:sp>
          <p:nvSpPr>
            <p:cNvPr id="20" name="Rounded Rectangle 19"/>
            <p:cNvSpPr/>
            <p:nvPr>
              <p:custDataLst>
                <p:tags r:id="rId20"/>
              </p:custDataLst>
            </p:nvPr>
          </p:nvSpPr>
          <p:spPr>
            <a:xfrm>
              <a:off x="1080" y="6264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1" name="Oval 20"/>
            <p:cNvSpPr/>
            <p:nvPr>
              <p:custDataLst>
                <p:tags r:id="rId21"/>
              </p:custDataLst>
            </p:nvPr>
          </p:nvSpPr>
          <p:spPr>
            <a:xfrm>
              <a:off x="1512" y="6667"/>
              <a:ext cx="893" cy="893"/>
            </a:xfrm>
            <a:prstGeom prst="ellipse">
              <a:avLst/>
            </a:prstGeom>
            <a:solidFill>
              <a:srgbClr val="5BA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2" name="TextBox 21"/>
            <p:cNvSpPr txBox="1"/>
            <p:nvPr>
              <p:custDataLst>
                <p:tags r:id="rId22"/>
              </p:custDataLst>
            </p:nvPr>
          </p:nvSpPr>
          <p:spPr>
            <a:xfrm>
              <a:off x="1512" y="6782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④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3" name="TextBox 22"/>
            <p:cNvSpPr txBox="1"/>
            <p:nvPr>
              <p:custDataLst>
                <p:tags r:id="rId23"/>
              </p:custDataLst>
            </p:nvPr>
          </p:nvSpPr>
          <p:spPr>
            <a:xfrm>
              <a:off x="2664" y="6782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一步步实现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4" name="TextBox 23"/>
            <p:cNvSpPr txBox="1"/>
            <p:nvPr>
              <p:custDataLst>
                <p:tags r:id="rId24"/>
              </p:custDataLst>
            </p:nvPr>
          </p:nvSpPr>
          <p:spPr>
            <a:xfrm>
              <a:off x="1584" y="7920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先做个最简单的版本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不必一开始就很完美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>
            <p:custDataLst>
              <p:tags r:id="rId25"/>
            </p:custDataLst>
          </p:nvPr>
        </p:nvGrpSpPr>
        <p:grpSpPr>
          <a:xfrm rot="0">
            <a:off x="4480560" y="3977640"/>
            <a:ext cx="3566160" cy="2011680"/>
            <a:chOff x="7056" y="6264"/>
            <a:chExt cx="5616" cy="3168"/>
          </a:xfrm>
        </p:grpSpPr>
        <p:sp>
          <p:nvSpPr>
            <p:cNvPr id="25" name="Rounded Rectangle 24"/>
            <p:cNvSpPr/>
            <p:nvPr>
              <p:custDataLst>
                <p:tags r:id="rId26"/>
              </p:custDataLst>
            </p:nvPr>
          </p:nvSpPr>
          <p:spPr>
            <a:xfrm>
              <a:off x="7056" y="6264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6" name="Oval 25"/>
            <p:cNvSpPr/>
            <p:nvPr>
              <p:custDataLst>
                <p:tags r:id="rId27"/>
              </p:custDataLst>
            </p:nvPr>
          </p:nvSpPr>
          <p:spPr>
            <a:xfrm>
              <a:off x="7488" y="6667"/>
              <a:ext cx="893" cy="893"/>
            </a:xfrm>
            <a:prstGeom prst="ellipse">
              <a:avLst/>
            </a:prstGeom>
            <a:solidFill>
              <a:srgbClr val="B28D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TextBox 26"/>
            <p:cNvSpPr txBox="1"/>
            <p:nvPr>
              <p:custDataLst>
                <p:tags r:id="rId28"/>
              </p:custDataLst>
            </p:nvPr>
          </p:nvSpPr>
          <p:spPr>
            <a:xfrm>
              <a:off x="7488" y="6782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⑤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8" name="TextBox 27"/>
            <p:cNvSpPr txBox="1"/>
            <p:nvPr>
              <p:custDataLst>
                <p:tags r:id="rId29"/>
              </p:custDataLst>
            </p:nvPr>
          </p:nvSpPr>
          <p:spPr>
            <a:xfrm>
              <a:off x="8640" y="6782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自己用起来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9" name="TextBox 28"/>
            <p:cNvSpPr txBox="1"/>
            <p:nvPr>
              <p:custDataLst>
                <p:tags r:id="rId30"/>
              </p:custDataLst>
            </p:nvPr>
          </p:nvSpPr>
          <p:spPr>
            <a:xfrm>
              <a:off x="7560" y="7920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真用了才知道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哪里不好用、要改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31"/>
            </p:custDataLst>
          </p:nvPr>
        </p:nvGrpSpPr>
        <p:grpSpPr>
          <a:xfrm>
            <a:off x="8275320" y="3977640"/>
            <a:ext cx="3566160" cy="2011680"/>
            <a:chOff x="13032" y="6264"/>
            <a:chExt cx="5616" cy="3168"/>
          </a:xfrm>
        </p:grpSpPr>
        <p:sp>
          <p:nvSpPr>
            <p:cNvPr id="30" name="Rounded Rectangle 29"/>
            <p:cNvSpPr/>
            <p:nvPr>
              <p:custDataLst>
                <p:tags r:id="rId32"/>
              </p:custDataLst>
            </p:nvPr>
          </p:nvSpPr>
          <p:spPr>
            <a:xfrm>
              <a:off x="13032" y="6264"/>
              <a:ext cx="5616" cy="3168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1" name="Oval 30"/>
            <p:cNvSpPr/>
            <p:nvPr>
              <p:custDataLst>
                <p:tags r:id="rId33"/>
              </p:custDataLst>
            </p:nvPr>
          </p:nvSpPr>
          <p:spPr>
            <a:xfrm>
              <a:off x="13464" y="6667"/>
              <a:ext cx="893" cy="893"/>
            </a:xfrm>
            <a:prstGeom prst="ellipse">
              <a:avLst/>
            </a:prstGeom>
            <a:solidFill>
              <a:srgbClr val="FF6B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2" name="TextBox 31"/>
            <p:cNvSpPr txBox="1"/>
            <p:nvPr>
              <p:custDataLst>
                <p:tags r:id="rId34"/>
              </p:custDataLst>
            </p:nvPr>
          </p:nvSpPr>
          <p:spPr>
            <a:xfrm>
              <a:off x="13464" y="6782"/>
              <a:ext cx="893" cy="72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700" b="1">
                  <a:solidFill>
                    <a:srgbClr val="FFFFFF"/>
                  </a:solidFill>
                  <a:latin typeface="微软雅黑" panose="020B0503020204020204" charset="-122"/>
                </a:rPr>
                <a:t>⑥</a:t>
              </a:r>
              <a:endParaRPr sz="17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3" name="TextBox 32"/>
            <p:cNvSpPr txBox="1"/>
            <p:nvPr>
              <p:custDataLst>
                <p:tags r:id="rId35"/>
              </p:custDataLst>
            </p:nvPr>
          </p:nvSpPr>
          <p:spPr>
            <a:xfrm>
              <a:off x="14616" y="6782"/>
              <a:ext cx="3744" cy="792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600" b="1">
                  <a:solidFill>
                    <a:srgbClr val="3D352E"/>
                  </a:solidFill>
                  <a:latin typeface="微软雅黑" panose="020B0503020204020204" charset="-122"/>
                </a:rPr>
                <a:t>再慢慢调整</a:t>
              </a:r>
              <a:endParaRPr sz="16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34" name="TextBox 33"/>
            <p:cNvSpPr txBox="1"/>
            <p:nvPr>
              <p:custDataLst>
                <p:tags r:id="rId36"/>
              </p:custDataLst>
            </p:nvPr>
          </p:nvSpPr>
          <p:spPr>
            <a:xfrm>
              <a:off x="13536" y="7920"/>
              <a:ext cx="4680" cy="136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后来加上了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  <a:p>
              <a:pPr algn="l">
                <a:lnSpc>
                  <a:spcPct val="115000"/>
                </a:lnSpc>
              </a:pPr>
              <a:r>
                <a:rPr sz="1300" b="0">
                  <a:solidFill>
                    <a:srgbClr val="8A7E72"/>
                  </a:solidFill>
                  <a:latin typeface="微软雅黑" panose="020B0503020204020204" charset="-122"/>
                </a:rPr>
                <a:t>“私人账本”“待入账”</a:t>
              </a:r>
              <a:endParaRPr sz="1300" b="0">
                <a:solidFill>
                  <a:srgbClr val="8A7E72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31520" y="6172200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" b="1">
                <a:solidFill>
                  <a:srgbClr val="FF6B6B"/>
                </a:solidFill>
                <a:latin typeface="微软雅黑" panose="020B0503020204020204" charset="-122"/>
              </a:rPr>
              <a:t>✨ 最重要的不是技术有多强，而是你有没有一个愿意持续打磨的想法。</a:t>
            </a:r>
            <a:endParaRPr sz="1700" b="1">
              <a:solidFill>
                <a:srgbClr val="FF6B6B"/>
              </a:solidFill>
              <a:latin typeface="微软雅黑" panose="020B050302020402020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60175" y="640080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7E72"/>
                </a:solidFill>
                <a:latin typeface="微软雅黑" panose="020B0503020204020204" charset="-122"/>
              </a:rPr>
              <a:t>5</a:t>
            </a:r>
            <a:endParaRPr sz="11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✨ 五、AI 还能帮我们做什么？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463040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>
                <a:solidFill>
                  <a:srgbClr val="8A7E72"/>
                </a:solidFill>
                <a:latin typeface="微软雅黑" panose="020B0503020204020204" charset="-122"/>
              </a:rPr>
              <a:t>记账小程序只是一个小切口，生活里还有更多小麻烦可以让 AI 试试：</a:t>
            </a:r>
            <a:endParaRPr sz="17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  <p:grpSp>
        <p:nvGrpSpPr>
          <p:cNvPr id="31" name="组合 30"/>
          <p:cNvGrpSpPr/>
          <p:nvPr>
            <p:custDataLst>
              <p:tags r:id="rId1"/>
            </p:custDataLst>
          </p:nvPr>
        </p:nvGrpSpPr>
        <p:grpSpPr>
          <a:xfrm>
            <a:off x="731520" y="2286000"/>
            <a:ext cx="2606040" cy="1874520"/>
            <a:chOff x="1152" y="3600"/>
            <a:chExt cx="4104" cy="2952"/>
          </a:xfrm>
        </p:grpSpPr>
        <p:grpSp>
          <p:nvGrpSpPr>
            <p:cNvPr id="25" name="组合 24"/>
            <p:cNvGrpSpPr/>
            <p:nvPr>
              <p:custDataLst>
                <p:tags r:id="rId2"/>
              </p:custDataLst>
            </p:nvPr>
          </p:nvGrpSpPr>
          <p:grpSpPr>
            <a:xfrm>
              <a:off x="1152" y="3600"/>
              <a:ext cx="4104" cy="2952"/>
              <a:chOff x="1152" y="3600"/>
              <a:chExt cx="4104" cy="2952"/>
            </a:xfrm>
          </p:grpSpPr>
          <p:sp>
            <p:nvSpPr>
              <p:cNvPr id="6" name="Rounded Rectangle 5"/>
              <p:cNvSpPr/>
              <p:nvPr>
                <p:custDataLst>
                  <p:tags r:id="rId3"/>
                </p:custDataLst>
              </p:nvPr>
            </p:nvSpPr>
            <p:spPr>
              <a:xfrm>
                <a:off x="1152" y="3600"/>
                <a:ext cx="4104" cy="2952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7" name="Oval 6"/>
              <p:cNvSpPr/>
              <p:nvPr>
                <p:custDataLst>
                  <p:tags r:id="rId4"/>
                </p:custDataLst>
              </p:nvPr>
            </p:nvSpPr>
            <p:spPr>
              <a:xfrm>
                <a:off x="2621" y="4003"/>
                <a:ext cx="1152" cy="1152"/>
              </a:xfrm>
              <a:prstGeom prst="ellipse">
                <a:avLst/>
              </a:prstGeom>
              <a:solidFill>
                <a:srgbClr val="FF6B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621" y="4176"/>
                <a:ext cx="1152" cy="86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sz="2400" b="0">
                    <a:solidFill>
                      <a:srgbClr val="3D352E"/>
                    </a:solidFill>
                    <a:latin typeface="微软雅黑" panose="020B0503020204020204" charset="-122"/>
                  </a:rPr>
                  <a:t>🧾</a:t>
                </a:r>
                <a:endParaRPr sz="2400" b="0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9" name="TextBox 8"/>
            <p:cNvSpPr txBox="1"/>
            <p:nvPr>
              <p:custDataLst>
                <p:tags r:id="rId5"/>
              </p:custDataLst>
            </p:nvPr>
          </p:nvSpPr>
          <p:spPr>
            <a:xfrm>
              <a:off x="1440" y="5400"/>
              <a:ext cx="3528" cy="10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整理家庭开支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旅行计划、购物清单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>
            <p:custDataLst>
              <p:tags r:id="rId6"/>
            </p:custDataLst>
          </p:nvPr>
        </p:nvGrpSpPr>
        <p:grpSpPr>
          <a:xfrm>
            <a:off x="3520440" y="2286000"/>
            <a:ext cx="2606040" cy="1874520"/>
            <a:chOff x="5544" y="3600"/>
            <a:chExt cx="4104" cy="2952"/>
          </a:xfrm>
        </p:grpSpPr>
        <p:grpSp>
          <p:nvGrpSpPr>
            <p:cNvPr id="26" name="组合 25"/>
            <p:cNvGrpSpPr/>
            <p:nvPr>
              <p:custDataLst>
                <p:tags r:id="rId7"/>
              </p:custDataLst>
            </p:nvPr>
          </p:nvGrpSpPr>
          <p:grpSpPr>
            <a:xfrm>
              <a:off x="5544" y="3600"/>
              <a:ext cx="4104" cy="2952"/>
              <a:chOff x="5544" y="3600"/>
              <a:chExt cx="4104" cy="2952"/>
            </a:xfrm>
          </p:grpSpPr>
          <p:sp>
            <p:nvSpPr>
              <p:cNvPr id="10" name="Rounded Rectangle 9"/>
              <p:cNvSpPr/>
              <p:nvPr>
                <p:custDataLst>
                  <p:tags r:id="rId8"/>
                </p:custDataLst>
              </p:nvPr>
            </p:nvSpPr>
            <p:spPr>
              <a:xfrm>
                <a:off x="5544" y="3600"/>
                <a:ext cx="4104" cy="2952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1" name="Oval 10"/>
              <p:cNvSpPr/>
              <p:nvPr>
                <p:custDataLst>
                  <p:tags r:id="rId9"/>
                </p:custDataLst>
              </p:nvPr>
            </p:nvSpPr>
            <p:spPr>
              <a:xfrm>
                <a:off x="7013" y="4003"/>
                <a:ext cx="1152" cy="1152"/>
              </a:xfrm>
              <a:prstGeom prst="ellipse">
                <a:avLst/>
              </a:prstGeom>
              <a:solidFill>
                <a:srgbClr val="FFC94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013" y="4176"/>
                <a:ext cx="1152" cy="864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:r>
                  <a:rPr sz="2400" b="0">
                    <a:solidFill>
                      <a:srgbClr val="3D352E"/>
                    </a:solidFill>
                    <a:latin typeface="微软雅黑" panose="020B0503020204020204" charset="-122"/>
                  </a:rPr>
                  <a:t>📝</a:t>
                </a:r>
                <a:endParaRPr sz="2400" b="0">
                  <a:solidFill>
                    <a:srgbClr val="3D352E"/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13" name="TextBox 12"/>
            <p:cNvSpPr txBox="1"/>
            <p:nvPr>
              <p:custDataLst>
                <p:tags r:id="rId10"/>
              </p:custDataLst>
            </p:nvPr>
          </p:nvSpPr>
          <p:spPr>
            <a:xfrm>
              <a:off x="5832" y="5400"/>
              <a:ext cx="3528" cy="10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写文案、整理纪要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安排日程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>
            <p:custDataLst>
              <p:tags r:id="rId11"/>
            </p:custDataLst>
          </p:nvPr>
        </p:nvGrpSpPr>
        <p:grpSpPr>
          <a:xfrm>
            <a:off x="6309360" y="2286000"/>
            <a:ext cx="2606040" cy="1874520"/>
            <a:chOff x="9936" y="3600"/>
            <a:chExt cx="4104" cy="2952"/>
          </a:xfrm>
        </p:grpSpPr>
        <p:sp>
          <p:nvSpPr>
            <p:cNvPr id="14" name="Rounded Rectangle 13"/>
            <p:cNvSpPr/>
            <p:nvPr>
              <p:custDataLst>
                <p:tags r:id="rId12"/>
              </p:custDataLst>
            </p:nvPr>
          </p:nvSpPr>
          <p:spPr>
            <a:xfrm>
              <a:off x="9936" y="3600"/>
              <a:ext cx="4104" cy="295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5" name="Oval 14"/>
            <p:cNvSpPr/>
            <p:nvPr>
              <p:custDataLst>
                <p:tags r:id="rId13"/>
              </p:custDataLst>
            </p:nvPr>
          </p:nvSpPr>
          <p:spPr>
            <a:xfrm>
              <a:off x="11405" y="4003"/>
              <a:ext cx="1152" cy="1152"/>
            </a:xfrm>
            <a:prstGeom prst="ellipse">
              <a:avLst/>
            </a:prstGeom>
            <a:solidFill>
              <a:srgbClr val="4EC9B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05" y="4176"/>
              <a:ext cx="1152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400" b="0">
                  <a:solidFill>
                    <a:srgbClr val="3D352E"/>
                  </a:solidFill>
                  <a:latin typeface="微软雅黑" panose="020B0503020204020204" charset="-122"/>
                </a:rPr>
                <a:t>🎓</a:t>
              </a:r>
              <a:endParaRPr sz="24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17" name="TextBox 16"/>
            <p:cNvSpPr txBox="1"/>
            <p:nvPr>
              <p:custDataLst>
                <p:tags r:id="rId14"/>
              </p:custDataLst>
            </p:nvPr>
          </p:nvSpPr>
          <p:spPr>
            <a:xfrm>
              <a:off x="10224" y="5400"/>
              <a:ext cx="3528" cy="10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学习新技能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做菜、运动、备考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15"/>
            </p:custDataLst>
          </p:nvPr>
        </p:nvGrpSpPr>
        <p:grpSpPr>
          <a:xfrm>
            <a:off x="9098280" y="2286000"/>
            <a:ext cx="2606040" cy="1874520"/>
            <a:chOff x="14328" y="3600"/>
            <a:chExt cx="4104" cy="2952"/>
          </a:xfrm>
        </p:grpSpPr>
        <p:sp>
          <p:nvSpPr>
            <p:cNvPr id="18" name="Rounded Rectangle 17"/>
            <p:cNvSpPr/>
            <p:nvPr>
              <p:custDataLst>
                <p:tags r:id="rId16"/>
              </p:custDataLst>
            </p:nvPr>
          </p:nvSpPr>
          <p:spPr>
            <a:xfrm>
              <a:off x="14328" y="3600"/>
              <a:ext cx="4104" cy="2952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9" name="Oval 18"/>
            <p:cNvSpPr/>
            <p:nvPr>
              <p:custDataLst>
                <p:tags r:id="rId17"/>
              </p:custDataLst>
            </p:nvPr>
          </p:nvSpPr>
          <p:spPr>
            <a:xfrm>
              <a:off x="15797" y="4003"/>
              <a:ext cx="1152" cy="1152"/>
            </a:xfrm>
            <a:prstGeom prst="ellipse">
              <a:avLst/>
            </a:prstGeom>
            <a:solidFill>
              <a:srgbClr val="5BA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797" y="4176"/>
              <a:ext cx="1152" cy="86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2400" b="0">
                  <a:solidFill>
                    <a:srgbClr val="3D352E"/>
                  </a:solidFill>
                  <a:latin typeface="微软雅黑" panose="020B0503020204020204" charset="-122"/>
                </a:rPr>
                <a:t>🚀</a:t>
              </a:r>
              <a:endParaRPr sz="2400" b="0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  <p:sp>
          <p:nvSpPr>
            <p:cNvPr id="21" name="TextBox 20"/>
            <p:cNvSpPr txBox="1"/>
            <p:nvPr>
              <p:custDataLst>
                <p:tags r:id="rId18"/>
              </p:custDataLst>
            </p:nvPr>
          </p:nvSpPr>
          <p:spPr>
            <a:xfrm>
              <a:off x="14616" y="5400"/>
              <a:ext cx="3528" cy="100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把零散想法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500" b="1">
                  <a:solidFill>
                    <a:srgbClr val="3D352E"/>
                  </a:solidFill>
                  <a:latin typeface="微软雅黑" panose="020B0503020204020204" charset="-122"/>
                </a:rPr>
                <a:t>变成可执行的小工具</a:t>
              </a:r>
              <a:endParaRPr sz="1500" b="1">
                <a:solidFill>
                  <a:srgbClr val="3D352E"/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097280" y="4709160"/>
            <a:ext cx="9966960" cy="1371600"/>
            <a:chOff x="1728" y="7416"/>
            <a:chExt cx="15696" cy="2160"/>
          </a:xfrm>
        </p:grpSpPr>
        <p:sp>
          <p:nvSpPr>
            <p:cNvPr id="22" name="Rounded Rectangle 21"/>
            <p:cNvSpPr/>
            <p:nvPr/>
          </p:nvSpPr>
          <p:spPr>
            <a:xfrm>
              <a:off x="1728" y="7416"/>
              <a:ext cx="15696" cy="2160"/>
            </a:xfrm>
            <a:prstGeom prst="roundRect">
              <a:avLst/>
            </a:prstGeom>
            <a:solidFill>
              <a:srgbClr val="B28D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728" y="7805"/>
              <a:ext cx="15696" cy="1440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sz="1900" b="1">
                  <a:solidFill>
                    <a:srgbClr val="FFFFFF"/>
                  </a:solidFill>
                  <a:latin typeface="微软雅黑" panose="020B0503020204020204" charset="-122"/>
                </a:rPr>
                <a:t>AI 最有意思的地方，不是它有多“聪明”，</a:t>
              </a:r>
              <a:endParaRPr sz="1900" b="1">
                <a:solidFill>
                  <a:srgbClr val="FFFFFF"/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15000"/>
                </a:lnSpc>
              </a:pPr>
              <a:r>
                <a:rPr sz="1900" b="1">
                  <a:solidFill>
                    <a:srgbClr val="FFFFFF"/>
                  </a:solidFill>
                  <a:latin typeface="微软雅黑" panose="020B0503020204020204" charset="-122"/>
                </a:rPr>
                <a:t>而是它让普通人也更容易把想法变成现实 🎈</a:t>
              </a:r>
              <a:endParaRPr sz="1900" b="1">
                <a:solidFill>
                  <a:srgbClr val="FFFFFF"/>
                </a:solidFill>
                <a:latin typeface="微软雅黑" panose="020B0503020204020204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460175" y="640080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7E72"/>
                </a:solidFill>
                <a:latin typeface="微软雅黑" panose="020B0503020204020204" charset="-122"/>
              </a:rPr>
              <a:t>6</a:t>
            </a:r>
            <a:endParaRPr sz="11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💬 六、想和大家聊聊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1188720"/>
            <a:ext cx="1645920" cy="128016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44200" cy="8046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>
            <p:custDataLst>
              <p:tags r:id="rId1"/>
            </p:custDataLst>
          </p:nvPr>
        </p:nvSpPr>
        <p:spPr>
          <a:xfrm>
            <a:off x="960120" y="1828800"/>
            <a:ext cx="438912" cy="438912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>
            <p:custDataLst>
              <p:tags r:id="rId2"/>
            </p:custDataLst>
          </p:nvPr>
        </p:nvSpPr>
        <p:spPr>
          <a:xfrm>
            <a:off x="960120" y="1865376"/>
            <a:ext cx="4389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</a:rPr>
              <a:t>?</a:t>
            </a:r>
            <a:endParaRPr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1600200" y="1847088"/>
            <a:ext cx="9692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D352E"/>
                </a:solidFill>
                <a:latin typeface="微软雅黑" panose="020B0503020204020204" charset="-122"/>
              </a:rPr>
              <a:t>你平时用到什么 AI 工具？🧰</a:t>
            </a:r>
            <a:endParaRPr sz="17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2615184"/>
            <a:ext cx="10744200" cy="8046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>
            <p:custDataLst>
              <p:tags r:id="rId4"/>
            </p:custDataLst>
          </p:nvPr>
        </p:nvSpPr>
        <p:spPr>
          <a:xfrm>
            <a:off x="960120" y="2798064"/>
            <a:ext cx="438912" cy="438912"/>
          </a:xfrm>
          <a:prstGeom prst="ellipse">
            <a:avLst/>
          </a:prstGeom>
          <a:solidFill>
            <a:srgbClr val="FFC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>
            <p:custDataLst>
              <p:tags r:id="rId5"/>
            </p:custDataLst>
          </p:nvPr>
        </p:nvSpPr>
        <p:spPr>
          <a:xfrm>
            <a:off x="960120" y="2834640"/>
            <a:ext cx="4389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</a:rPr>
              <a:t>?</a:t>
            </a:r>
            <a:endParaRPr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>
            <p:custDataLst>
              <p:tags r:id="rId6"/>
            </p:custDataLst>
          </p:nvPr>
        </p:nvSpPr>
        <p:spPr>
          <a:xfrm>
            <a:off x="1600200" y="2816352"/>
            <a:ext cx="9692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D352E"/>
                </a:solidFill>
                <a:latin typeface="微软雅黑" panose="020B0503020204020204" charset="-122"/>
              </a:rPr>
              <a:t>有没有哪个瞬间觉得“这个 AI 还挺好用”？😍</a:t>
            </a:r>
            <a:endParaRPr sz="17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1520" y="3584448"/>
            <a:ext cx="10744200" cy="8046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>
            <p:custDataLst>
              <p:tags r:id="rId7"/>
            </p:custDataLst>
          </p:nvPr>
        </p:nvSpPr>
        <p:spPr>
          <a:xfrm>
            <a:off x="960120" y="3767328"/>
            <a:ext cx="438912" cy="438912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960120" y="3803904"/>
            <a:ext cx="4389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</a:rPr>
              <a:t>?</a:t>
            </a:r>
            <a:endParaRPr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>
            <p:custDataLst>
              <p:tags r:id="rId9"/>
            </p:custDataLst>
          </p:nvPr>
        </p:nvSpPr>
        <p:spPr>
          <a:xfrm>
            <a:off x="1600200" y="3785616"/>
            <a:ext cx="9692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D352E"/>
                </a:solidFill>
                <a:latin typeface="微软雅黑" panose="020B0503020204020204" charset="-122"/>
              </a:rPr>
              <a:t>有没有觉得 AI 其实没那么方便的地方？🙄</a:t>
            </a:r>
            <a:endParaRPr sz="17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1520" y="4553712"/>
            <a:ext cx="10744200" cy="8046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>
            <p:custDataLst>
              <p:tags r:id="rId10"/>
            </p:custDataLst>
          </p:nvPr>
        </p:nvSpPr>
        <p:spPr>
          <a:xfrm>
            <a:off x="960120" y="4736592"/>
            <a:ext cx="438912" cy="438912"/>
          </a:xfrm>
          <a:prstGeom prst="ellipse">
            <a:avLst/>
          </a:prstGeom>
          <a:solidFill>
            <a:srgbClr val="5BA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>
            <p:custDataLst>
              <p:tags r:id="rId11"/>
            </p:custDataLst>
          </p:nvPr>
        </p:nvSpPr>
        <p:spPr>
          <a:xfrm>
            <a:off x="960120" y="4773168"/>
            <a:ext cx="4389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</a:rPr>
              <a:t>?</a:t>
            </a:r>
            <a:endParaRPr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>
            <p:custDataLst>
              <p:tags r:id="rId12"/>
            </p:custDataLst>
          </p:nvPr>
        </p:nvSpPr>
        <p:spPr>
          <a:xfrm>
            <a:off x="1600200" y="4754880"/>
            <a:ext cx="9692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D352E"/>
                </a:solidFill>
                <a:latin typeface="微软雅黑" panose="020B0503020204020204" charset="-122"/>
              </a:rPr>
              <a:t>给你一个 AI 助手，最想让它帮你解决什么问题？🤖</a:t>
            </a:r>
            <a:endParaRPr sz="17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31520" y="5522976"/>
            <a:ext cx="10744200" cy="8046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>
            <p:custDataLst>
              <p:tags r:id="rId13"/>
            </p:custDataLst>
          </p:nvPr>
        </p:nvSpPr>
        <p:spPr>
          <a:xfrm>
            <a:off x="960120" y="5705856"/>
            <a:ext cx="438912" cy="438912"/>
          </a:xfrm>
          <a:prstGeom prst="ellipse">
            <a:avLst/>
          </a:prstGeom>
          <a:solidFill>
            <a:srgbClr val="B28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>
            <p:custDataLst>
              <p:tags r:id="rId14"/>
            </p:custDataLst>
          </p:nvPr>
        </p:nvSpPr>
        <p:spPr>
          <a:xfrm>
            <a:off x="960120" y="5742432"/>
            <a:ext cx="438912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</a:rPr>
              <a:t>?</a:t>
            </a:r>
            <a:endParaRPr sz="16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>
            <p:custDataLst>
              <p:tags r:id="rId15"/>
            </p:custDataLst>
          </p:nvPr>
        </p:nvSpPr>
        <p:spPr>
          <a:xfrm>
            <a:off x="1600200" y="5724144"/>
            <a:ext cx="9692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D352E"/>
                </a:solidFill>
                <a:latin typeface="微软雅黑" panose="020B0503020204020204" charset="-122"/>
              </a:rPr>
              <a:t>听完分享，你有什么也想试试的小想法？💡</a:t>
            </a:r>
            <a:endParaRPr sz="17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460175" y="640080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100" b="0">
                <a:solidFill>
                  <a:srgbClr val="8A7E72"/>
                </a:solidFill>
                <a:latin typeface="微软雅黑" panose="020B0503020204020204" charset="-122"/>
              </a:rPr>
              <a:t>7</a:t>
            </a:r>
            <a:endParaRPr sz="1100" b="0">
              <a:solidFill>
                <a:srgbClr val="8A7E72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371600" y="-1371600"/>
            <a:ext cx="3840480" cy="3840480"/>
          </a:xfrm>
          <a:prstGeom prst="ellipse">
            <a:avLst/>
          </a:prstGeom>
          <a:solidFill>
            <a:srgbClr val="FFC9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4937760"/>
            <a:ext cx="3840480" cy="3840480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828800" y="1097280"/>
            <a:ext cx="274320" cy="274320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75520" y="1005840"/>
            <a:ext cx="228600" cy="228600"/>
          </a:xfrm>
          <a:prstGeom prst="ellipse">
            <a:avLst/>
          </a:prstGeom>
          <a:solidFill>
            <a:srgbClr val="B28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108960" y="5669280"/>
            <a:ext cx="256032" cy="256032"/>
          </a:xfrm>
          <a:prstGeom prst="ellipse">
            <a:avLst/>
          </a:prstGeom>
          <a:solidFill>
            <a:srgbClr val="5BA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0" y="2011680"/>
            <a:ext cx="201168" cy="201168"/>
          </a:xfrm>
          <a:prstGeom prst="ellipse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303520" y="822960"/>
            <a:ext cx="182880" cy="182880"/>
          </a:xfrm>
          <a:prstGeom prst="ellipse">
            <a:avLst/>
          </a:prstGeom>
          <a:solidFill>
            <a:srgbClr val="4EC9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148840"/>
            <a:ext cx="1033272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AI 真正改变生活的地方，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3D352E"/>
                </a:solidFill>
                <a:latin typeface="微软雅黑" panose="020B0503020204020204" charset="-122"/>
              </a:rPr>
              <a:t>可能就藏在这些日常的小需求、小尝试里。</a:t>
            </a:r>
            <a:endParaRPr sz="3000" b="1">
              <a:solidFill>
                <a:srgbClr val="3D352E"/>
              </a:solidFill>
              <a:latin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480560" y="4206240"/>
            <a:ext cx="3200400" cy="777240"/>
          </a:xfrm>
          <a:prstGeom prst="roundRect">
            <a:avLst/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4352544"/>
            <a:ext cx="3200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</a:rPr>
              <a:t>谢谢大家，欢迎讨论！🎉</a:t>
            </a:r>
            <a:endParaRPr sz="2000" b="1">
              <a:solidFill>
                <a:srgbClr val="FFFFFF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3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4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5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6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7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8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9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0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1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2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3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4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5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6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7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8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19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0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1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2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3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4.xml><?xml version="1.0" encoding="utf-8"?>
<p:tagLst xmlns:p="http://schemas.openxmlformats.org/presentationml/2006/main">
  <p:tag name="KSO_WM_DIAGRAM_VIRTUALLY_FRAME" val="{&quot;height&quot;:381.6,&quot;left&quot;:-67.85,&quot;top&quot;:133.2,&quot;width&quot;:877.85}"/>
</p:tagLst>
</file>

<file path=ppt/tags/tag25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26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27.xml><?xml version="1.0" encoding="utf-8"?>
<p:tagLst xmlns:p="http://schemas.openxmlformats.org/presentationml/2006/main">
  <p:tag name="KSO_WM_DIAGRAM_VIRTUALLY_FRAME" val="{&quot;height&quot;:208.8,&quot;left&quot;:57.6,&quot;top&quot;:176.4,&quot;width&quot;:867.5998425196849}"/>
</p:tagLst>
</file>

<file path=ppt/tags/tag28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29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0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1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2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3.xml><?xml version="1.0" encoding="utf-8"?>
<p:tagLst xmlns:p="http://schemas.openxmlformats.org/presentationml/2006/main">
  <p:tag name="KSO_WM_DIAGRAM_VIRTUALLY_FRAME" val="{&quot;height&quot;:208.8,&quot;left&quot;:57.6,&quot;top&quot;:176.4,&quot;width&quot;:867.5998425196849}"/>
</p:tagLst>
</file>

<file path=ppt/tags/tag34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5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6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7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8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39.xml><?xml version="1.0" encoding="utf-8"?>
<p:tagLst xmlns:p="http://schemas.openxmlformats.org/presentationml/2006/main">
  <p:tag name="KSO_WM_DIAGRAM_VIRTUALLY_FRAME" val="{&quot;height&quot;:208.8,&quot;left&quot;:57.6,&quot;top&quot;:176.4,&quot;width&quot;:867.5998425196849}"/>
</p:tagLst>
</file>

<file path=ppt/tags/tag40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41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42.xml><?xml version="1.0" encoding="utf-8"?>
<p:tagLst xmlns:p="http://schemas.openxmlformats.org/presentationml/2006/main">
  <p:tag name="KSO_WM_DIAGRAM_VIRTUALLY_FRAME" val="{&quot;height&quot;:208.8,&quot;left&quot;:57.6,&quot;top&quot;:176.4,&quot;width&quot;:867.6}"/>
</p:tagLst>
</file>

<file path=ppt/tags/tag43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4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5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6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7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8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49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0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1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2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3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4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5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6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7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8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59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60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61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62.xml><?xml version="1.0" encoding="utf-8"?>
<p:tagLst xmlns:p="http://schemas.openxmlformats.org/presentationml/2006/main">
  <p:tag name="KSO_WM_DIAGRAM_VIRTUALLY_FRAME" val="{&quot;height&quot;:320.4,&quot;left&quot;:57.6,&quot;top&quot;:187.2,&quot;width&quot;:846}"/>
</p:tagLst>
</file>

<file path=ppt/tags/tag63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4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5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6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7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8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69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0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1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2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3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4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5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6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7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8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79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0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1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2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3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4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5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6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7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8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89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0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1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2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3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4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5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6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7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8.xml><?xml version="1.0" encoding="utf-8"?>
<p:tagLst xmlns:p="http://schemas.openxmlformats.org/presentationml/2006/main">
  <p:tag name="KSO_WM_DIAGRAM_VIRTUALLY_FRAME" val="{&quot;height&quot;:334.8,&quot;left&quot;:54,&quot;top&quot;:136.8,&quot;width&quot;:878.4}"/>
</p:tagLst>
</file>

<file path=ppt/tags/tag99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0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1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2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3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4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5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6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7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8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09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0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1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2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3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4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5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6.xml><?xml version="1.0" encoding="utf-8"?>
<p:tagLst xmlns:p="http://schemas.openxmlformats.org/presentationml/2006/main">
  <p:tag name="KSO_WM_DIAGRAM_VIRTUALLY_FRAME" val="{&quot;height&quot;:147.6,&quot;left&quot;:57.6,&quot;top&quot;:180,&quot;width&quot;:864}"/>
</p:tagLst>
</file>

<file path=ppt/tags/tag117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18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19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0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1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2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3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4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5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6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7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8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29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30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ags/tag131.xml><?xml version="1.0" encoding="utf-8"?>
<p:tagLst xmlns:p="http://schemas.openxmlformats.org/presentationml/2006/main">
  <p:tag name="KSO_WM_DIAGRAM_VIRTUALLY_FRAME" val="{&quot;height&quot;:342.71999999999997,&quot;left&quot;:75.6,&quot;top&quot;:144,&quot;width&quot;:813.6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WPS 演示</Application>
  <PresentationFormat>On-screen Show (4:3)</PresentationFormat>
  <Paragraphs>233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企业用户_268108808</cp:lastModifiedBy>
  <cp:revision>6</cp:revision>
  <dcterms:created xsi:type="dcterms:W3CDTF">2013-01-27T09:14:00Z</dcterms:created>
  <dcterms:modified xsi:type="dcterms:W3CDTF">2026-10-12T06:43:10Z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5B4681CC9D694816906A93B35AA6DEDF_12</vt:lpwstr>
  </property>
</Properties>
</file>